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341" r:id="rId2"/>
    <p:sldId id="342" r:id="rId3"/>
    <p:sldId id="257" r:id="rId4"/>
    <p:sldId id="563" r:id="rId5"/>
    <p:sldId id="513" r:id="rId6"/>
    <p:sldId id="514" r:id="rId7"/>
    <p:sldId id="515" r:id="rId8"/>
    <p:sldId id="516" r:id="rId9"/>
    <p:sldId id="517" r:id="rId10"/>
    <p:sldId id="518" r:id="rId11"/>
    <p:sldId id="519" r:id="rId12"/>
    <p:sldId id="520" r:id="rId13"/>
    <p:sldId id="521" r:id="rId14"/>
    <p:sldId id="522" r:id="rId15"/>
    <p:sldId id="523" r:id="rId16"/>
    <p:sldId id="524" r:id="rId17"/>
    <p:sldId id="525" r:id="rId18"/>
    <p:sldId id="526" r:id="rId19"/>
    <p:sldId id="527" r:id="rId20"/>
    <p:sldId id="528" r:id="rId21"/>
    <p:sldId id="529" r:id="rId22"/>
    <p:sldId id="530" r:id="rId23"/>
    <p:sldId id="531" r:id="rId24"/>
    <p:sldId id="532" r:id="rId25"/>
    <p:sldId id="533" r:id="rId26"/>
    <p:sldId id="534" r:id="rId27"/>
    <p:sldId id="535" r:id="rId28"/>
    <p:sldId id="536" r:id="rId29"/>
    <p:sldId id="537" r:id="rId30"/>
    <p:sldId id="538" r:id="rId31"/>
    <p:sldId id="539" r:id="rId32"/>
    <p:sldId id="540" r:id="rId33"/>
    <p:sldId id="541" r:id="rId34"/>
    <p:sldId id="542" r:id="rId35"/>
    <p:sldId id="543" r:id="rId36"/>
    <p:sldId id="544" r:id="rId37"/>
    <p:sldId id="545" r:id="rId38"/>
    <p:sldId id="546" r:id="rId39"/>
    <p:sldId id="547" r:id="rId40"/>
    <p:sldId id="548" r:id="rId41"/>
    <p:sldId id="549" r:id="rId42"/>
    <p:sldId id="550" r:id="rId43"/>
    <p:sldId id="551" r:id="rId44"/>
    <p:sldId id="552" r:id="rId45"/>
    <p:sldId id="553" r:id="rId46"/>
    <p:sldId id="554" r:id="rId47"/>
    <p:sldId id="555" r:id="rId48"/>
    <p:sldId id="556" r:id="rId49"/>
    <p:sldId id="557" r:id="rId50"/>
    <p:sldId id="558" r:id="rId51"/>
    <p:sldId id="559" r:id="rId52"/>
    <p:sldId id="560" r:id="rId53"/>
    <p:sldId id="561" r:id="rId54"/>
    <p:sldId id="562" r:id="rId55"/>
    <p:sldId id="512" r:id="rId56"/>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2" d="100"/>
          <a:sy n="72" d="100"/>
        </p:scale>
        <p:origin x="-1920"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5/22/18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5/22/18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26</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27</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42</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46</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47</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5/22/18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s://workshops.signin.aws.amazon.com/consol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40180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31712157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8331343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t>
            </a:r>
            <a:r>
              <a:rPr lang="en-US" dirty="0" smtClean="0"/>
              <a:t>An </a:t>
            </a:r>
            <a:r>
              <a:rPr lang="en-US" dirty="0"/>
              <a:t>AWS service that </a:t>
            </a:r>
            <a:r>
              <a:rPr lang="en-US" dirty="0" smtClean="0"/>
              <a:t>allows </a:t>
            </a:r>
            <a:r>
              <a:rPr lang="en-US" dirty="0"/>
              <a:t>you to configure and rent computers to meet </a:t>
            </a:r>
            <a:r>
              <a:rPr lang="en-US" dirty="0" smtClean="0"/>
              <a:t>your </a:t>
            </a:r>
            <a:r>
              <a:rPr lang="en-US" dirty="0"/>
              <a:t>compute needs on an as needed basis.</a:t>
            </a:r>
          </a:p>
          <a:p>
            <a:r>
              <a:rPr lang="en-US" dirty="0"/>
              <a:t>EBS - Elastic Block Storage. A data storage solution </a:t>
            </a:r>
            <a:r>
              <a:rPr lang="en-US" dirty="0" smtClean="0"/>
              <a:t>that allows </a:t>
            </a:r>
            <a:r>
              <a:rPr lang="en-US" dirty="0"/>
              <a:t>you to rent disk storage and associate that storage with your compute resources. EBS volumes are generally backed by SSD </a:t>
            </a:r>
            <a:r>
              <a:rPr lang="en-US" dirty="0" smtClean="0"/>
              <a:t>devices.</a:t>
            </a:r>
            <a:endParaRPr lang="en-US" dirty="0"/>
          </a:p>
        </p:txBody>
      </p:sp>
    </p:spTree>
    <p:extLst>
      <p:ext uri="{BB962C8B-B14F-4D97-AF65-F5344CB8AC3E}">
        <p14:creationId xmlns:p14="http://schemas.microsoft.com/office/powerpoint/2010/main" val="249368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a:t>
            </a:r>
            <a:r>
              <a:rPr lang="en-US" dirty="0" smtClean="0"/>
              <a:t>Cheaper </a:t>
            </a:r>
            <a:r>
              <a:rPr lang="en-US" dirty="0"/>
              <a:t>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a:t>
            </a:r>
            <a:r>
              <a:rPr lang="en-US" dirty="0" smtClean="0"/>
              <a:t>Instance.</a:t>
            </a:r>
            <a:endParaRPr lang="en-US" dirty="0"/>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289285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131860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r>
              <a:rPr lang="en-US" dirty="0" smtClean="0"/>
              <a:t>?</a:t>
            </a:r>
            <a:endParaRPr lang="en-US" dirty="0"/>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a:t>
            </a:r>
            <a:r>
              <a:rPr lang="en-US" sz="2400" dirty="0" smtClean="0"/>
              <a:t>(like </a:t>
            </a:r>
            <a:r>
              <a:rPr lang="en-US" sz="2400" dirty="0"/>
              <a:t>the Data Center image shown </a:t>
            </a:r>
            <a:r>
              <a:rPr lang="en-US" sz="2400" dirty="0" smtClean="0"/>
              <a:t>before)</a:t>
            </a:r>
          </a:p>
          <a:p>
            <a:r>
              <a:rPr lang="en-US" sz="2400" dirty="0" smtClean="0"/>
              <a:t>Each </a:t>
            </a:r>
            <a:r>
              <a:rPr lang="en-US" sz="2400" dirty="0"/>
              <a:t>Region corresponds to a physical warehouse of compute hardware (computers, storage, networking, etc.). </a:t>
            </a:r>
            <a:endParaRPr lang="en-US" sz="2400" dirty="0" smtClean="0"/>
          </a:p>
          <a:p>
            <a:r>
              <a:rPr lang="en-US" sz="2400" dirty="0" smtClean="0"/>
              <a:t>At </a:t>
            </a:r>
            <a:r>
              <a:rPr lang="en-US" sz="2400" dirty="0"/>
              <a:t>the time of writing there are </a:t>
            </a:r>
            <a:r>
              <a:rPr lang="en-US" sz="2400" dirty="0" smtClean="0"/>
              <a:t>14 </a:t>
            </a:r>
            <a:r>
              <a:rPr lang="en-US" sz="2400" dirty="0"/>
              <a:t>regions: (US East (</a:t>
            </a:r>
            <a:r>
              <a:rPr lang="en-US" sz="2400" dirty="0" err="1"/>
              <a:t>N.Virginia</a:t>
            </a:r>
            <a:r>
              <a:rPr lang="en-US" sz="2400" dirty="0"/>
              <a:t>), </a:t>
            </a:r>
            <a:r>
              <a:rPr lang="en-US" sz="2400" dirty="0" smtClean="0"/>
              <a:t>US East (Ohio), US </a:t>
            </a:r>
            <a:r>
              <a:rPr lang="en-US" sz="2400" dirty="0"/>
              <a:t>West (Oregon), US West (N. California), </a:t>
            </a:r>
            <a:r>
              <a:rPr lang="en-US" sz="2400" dirty="0" smtClean="0"/>
              <a:t>Canada (Central), EU </a:t>
            </a:r>
            <a:r>
              <a:rPr lang="en-US" sz="2400" dirty="0"/>
              <a:t>(Ireland), EU (Frankfurt), </a:t>
            </a:r>
            <a:r>
              <a:rPr lang="en-US" sz="2400" dirty="0" smtClean="0"/>
              <a:t>EU (London), Asia </a:t>
            </a:r>
            <a:r>
              <a:rPr lang="en-US" sz="2400" dirty="0"/>
              <a:t>Pacific (Singapore), </a:t>
            </a:r>
            <a:r>
              <a:rPr lang="en-US" sz="2400" dirty="0" smtClean="0"/>
              <a:t>Asia </a:t>
            </a:r>
            <a:r>
              <a:rPr lang="en-US" sz="2400" dirty="0"/>
              <a:t>Pacific (Sydney)</a:t>
            </a:r>
            <a:r>
              <a:rPr lang="en-US" sz="2400" dirty="0" smtClean="0"/>
              <a:t>, Asia Pacific (Seoul), </a:t>
            </a:r>
            <a:r>
              <a:rPr lang="en-US" sz="2400" dirty="0"/>
              <a:t>Asia Pacific (Tokyo)</a:t>
            </a:r>
            <a:r>
              <a:rPr lang="en-US" sz="2400" dirty="0" smtClean="0"/>
              <a:t>, Asia Pacific (Mumbai) and </a:t>
            </a:r>
            <a:r>
              <a:rPr lang="en-US" sz="2400" dirty="0"/>
              <a:t>South America (Sao Paulo)</a:t>
            </a:r>
            <a:r>
              <a:rPr lang="en-US" sz="2400" dirty="0" smtClean="0"/>
              <a:t>.</a:t>
            </a:r>
          </a:p>
          <a:p>
            <a:r>
              <a:rPr lang="en-US" sz="2400" dirty="0" smtClean="0"/>
              <a:t>When </a:t>
            </a:r>
            <a:r>
              <a:rPr lang="en-US" sz="2400" dirty="0"/>
              <a:t>you are logged into the AWS EC2 console you are always operating in one of these </a:t>
            </a:r>
            <a:r>
              <a:rPr lang="en-US" sz="2400" dirty="0" smtClean="0"/>
              <a:t>regions</a:t>
            </a:r>
            <a:r>
              <a:rPr lang="en-US" sz="2400" dirty="0"/>
              <a:t>. </a:t>
            </a:r>
          </a:p>
        </p:txBody>
      </p:sp>
    </p:spTree>
    <p:extLst>
      <p:ext uri="{BB962C8B-B14F-4D97-AF65-F5344CB8AC3E}">
        <p14:creationId xmlns:p14="http://schemas.microsoft.com/office/powerpoint/2010/main" val="2714431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smtClean="0"/>
              <a:t>Current </a:t>
            </a:r>
            <a:r>
              <a:rPr lang="en-US" dirty="0"/>
              <a:t>region </a:t>
            </a:r>
            <a:r>
              <a:rPr lang="en-US" dirty="0" smtClean="0"/>
              <a:t>shown </a:t>
            </a:r>
            <a:r>
              <a:rPr lang="en-US" dirty="0"/>
              <a:t>in the upper right corner of </a:t>
            </a:r>
            <a:r>
              <a:rPr lang="en-US" dirty="0" smtClean="0"/>
              <a:t>console</a:t>
            </a:r>
          </a:p>
          <a:p>
            <a:r>
              <a:rPr lang="en-US" dirty="0" smtClean="0"/>
              <a:t>It </a:t>
            </a:r>
            <a:r>
              <a:rPr lang="en-US" dirty="0"/>
              <a:t>is important to pay attention to what region you are using for several reasons. </a:t>
            </a:r>
            <a:endParaRPr lang="en-US" dirty="0" smtClean="0"/>
          </a:p>
          <a:p>
            <a:pPr lvl="1"/>
            <a:r>
              <a:rPr lang="en-US" dirty="0" smtClean="0"/>
              <a:t>When </a:t>
            </a:r>
            <a:r>
              <a:rPr lang="en-US" dirty="0"/>
              <a:t>you </a:t>
            </a:r>
            <a:r>
              <a:rPr lang="en-US" dirty="0" smtClean="0"/>
              <a:t>create an </a:t>
            </a:r>
            <a:r>
              <a:rPr lang="en-US" dirty="0"/>
              <a:t>EC2 </a:t>
            </a:r>
            <a:r>
              <a:rPr lang="en-US" dirty="0" smtClean="0"/>
              <a:t>instance (EBS volume, </a:t>
            </a:r>
            <a:r>
              <a:rPr lang="en-US" dirty="0" err="1" smtClean="0"/>
              <a:t>etc</a:t>
            </a:r>
            <a:r>
              <a:rPr lang="en-US" dirty="0" smtClean="0"/>
              <a:t>) </a:t>
            </a:r>
            <a:r>
              <a:rPr lang="en-US" dirty="0"/>
              <a:t>in </a:t>
            </a:r>
            <a:r>
              <a:rPr lang="en-US" dirty="0" smtClean="0"/>
              <a:t>one region you won’t see it in another region. </a:t>
            </a:r>
          </a:p>
          <a:p>
            <a:pPr lvl="1"/>
            <a:r>
              <a:rPr lang="en-US" dirty="0" smtClean="0"/>
              <a:t>The </a:t>
            </a:r>
            <a:r>
              <a:rPr lang="en-US" dirty="0"/>
              <a:t>cost to use many AWS resources varies by region</a:t>
            </a:r>
            <a:r>
              <a:rPr lang="en-US" dirty="0" smtClean="0"/>
              <a:t>.</a:t>
            </a:r>
          </a:p>
          <a:p>
            <a:pPr lvl="1"/>
            <a:r>
              <a:rPr lang="en-US" dirty="0" smtClean="0"/>
              <a:t>The region may </a:t>
            </a:r>
            <a:r>
              <a:rPr lang="en-US" dirty="0"/>
              <a:t>influence network performance when you are accessing the </a:t>
            </a:r>
            <a:r>
              <a:rPr lang="en-US" dirty="0" smtClean="0"/>
              <a:t>instance, especially </a:t>
            </a:r>
            <a:r>
              <a:rPr lang="en-US" dirty="0"/>
              <a:t>if you need to transfer large amounts of data in or out. </a:t>
            </a:r>
            <a:endParaRPr lang="en-US" dirty="0" smtClean="0"/>
          </a:p>
          <a:p>
            <a:pPr lvl="1"/>
            <a:r>
              <a:rPr lang="en-US" dirty="0" smtClean="0"/>
              <a:t>Billing is tracked separately for each region</a:t>
            </a:r>
          </a:p>
          <a:p>
            <a:pPr lvl="1"/>
            <a:r>
              <a:rPr lang="en-US" dirty="0" smtClean="0"/>
              <a:t>Generally </a:t>
            </a:r>
            <a:r>
              <a:rPr lang="en-US" dirty="0"/>
              <a:t>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r>
              <a:rPr lang="en-US" dirty="0" smtClean="0"/>
              <a:t>?</a:t>
            </a:r>
            <a:endParaRPr lang="en-US" dirty="0"/>
          </a:p>
        </p:txBody>
      </p:sp>
    </p:spTree>
    <p:extLst>
      <p:ext uri="{BB962C8B-B14F-4D97-AF65-F5344CB8AC3E}">
        <p14:creationId xmlns:p14="http://schemas.microsoft.com/office/powerpoint/2010/main" val="3480724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smtClean="0"/>
              <a:t>Start – turn on an EC2 instance that you have previously created</a:t>
            </a:r>
          </a:p>
          <a:p>
            <a:r>
              <a:rPr lang="en-US" dirty="0" smtClean="0"/>
              <a:t>Stop – turn off an EC2 instance that you have previously created</a:t>
            </a:r>
          </a:p>
          <a:p>
            <a:r>
              <a:rPr lang="en-US" dirty="0" smtClean="0"/>
              <a:t>Reboot – restart an EC2 instance</a:t>
            </a:r>
          </a:p>
          <a:p>
            <a:r>
              <a:rPr lang="en-US" dirty="0" smtClean="0"/>
              <a:t>Terminate – permanently stop and destroy an EC2 instance. Any associated EBS volumes may also be destroyed at this time depending on configuration</a:t>
            </a:r>
            <a:endParaRPr lang="en-US" dirty="0"/>
          </a:p>
        </p:txBody>
      </p:sp>
    </p:spTree>
    <p:extLst>
      <p:ext uri="{BB962C8B-B14F-4D97-AF65-F5344CB8AC3E}">
        <p14:creationId xmlns:p14="http://schemas.microsoft.com/office/powerpoint/2010/main" val="252512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smtClean="0"/>
              <a:t>What is an AMI/snapshot?</a:t>
            </a:r>
            <a:endParaRPr lang="en-US" dirty="0"/>
          </a:p>
        </p:txBody>
      </p:sp>
      <p:sp>
        <p:nvSpPr>
          <p:cNvPr id="3" name="Content Placeholder 2"/>
          <p:cNvSpPr>
            <a:spLocks noGrp="1"/>
          </p:cNvSpPr>
          <p:nvPr>
            <p:ph idx="1"/>
          </p:nvPr>
        </p:nvSpPr>
        <p:spPr>
          <a:xfrm>
            <a:off x="152400" y="836712"/>
            <a:ext cx="8839200" cy="5343872"/>
          </a:xfrm>
        </p:spPr>
        <p:txBody>
          <a:bodyPr/>
          <a:lstStyle/>
          <a:p>
            <a:r>
              <a:rPr lang="en-US" dirty="0" smtClean="0"/>
              <a:t>AMI (Amazon Machine Image) – a template that specifies how to launch EC2 instances</a:t>
            </a:r>
          </a:p>
          <a:p>
            <a:pPr lvl="1"/>
            <a:r>
              <a:rPr lang="en-US" dirty="0" smtClean="0"/>
              <a:t>Root volume with </a:t>
            </a:r>
            <a:r>
              <a:rPr lang="en-US" dirty="0"/>
              <a:t>o</a:t>
            </a:r>
            <a:r>
              <a:rPr lang="en-US" dirty="0" smtClean="0"/>
              <a:t>perating system (OS), pre-installed applications, </a:t>
            </a:r>
            <a:r>
              <a:rPr lang="en-US" dirty="0" err="1" smtClean="0"/>
              <a:t>etc</a:t>
            </a:r>
            <a:endParaRPr lang="en-US" dirty="0" smtClean="0"/>
          </a:p>
          <a:p>
            <a:pPr lvl="1"/>
            <a:r>
              <a:rPr lang="en-US" dirty="0" smtClean="0"/>
              <a:t>Launch permissions the determine who can use the AMI</a:t>
            </a:r>
          </a:p>
          <a:p>
            <a:pPr lvl="1"/>
            <a:r>
              <a:rPr lang="en-US" dirty="0" smtClean="0"/>
              <a:t>Specification of (data) volumes to attach when launched</a:t>
            </a:r>
          </a:p>
          <a:p>
            <a:r>
              <a:rPr lang="en-US" dirty="0" smtClean="0"/>
              <a:t>You can create an AMI for any instance you have created/configured</a:t>
            </a:r>
          </a:p>
          <a:p>
            <a:r>
              <a:rPr lang="en-US" dirty="0" smtClean="0"/>
              <a:t>AMI can be made public for sharing (region-specific)</a:t>
            </a:r>
          </a:p>
          <a:p>
            <a:r>
              <a:rPr lang="en-US" dirty="0" smtClean="0"/>
              <a:t>Creating an AMI involves creating a snapshot of the root and any attached volumes. You will be charged to store this snapshot.</a:t>
            </a:r>
            <a:endParaRPr lang="en-US" dirty="0"/>
          </a:p>
        </p:txBody>
      </p:sp>
    </p:spTree>
    <p:extLst>
      <p:ext uri="{BB962C8B-B14F-4D97-AF65-F5344CB8AC3E}">
        <p14:creationId xmlns:p14="http://schemas.microsoft.com/office/powerpoint/2010/main" val="369322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r>
              <a:rPr lang="en-US" sz="3200" dirty="0" smtClean="0"/>
              <a:t>?</a:t>
            </a:r>
            <a:endParaRPr lang="en-US" sz="3200" dirty="0"/>
          </a:p>
        </p:txBody>
      </p:sp>
      <p:sp>
        <p:nvSpPr>
          <p:cNvPr id="3" name="Content Placeholder 2"/>
          <p:cNvSpPr>
            <a:spLocks noGrp="1"/>
          </p:cNvSpPr>
          <p:nvPr>
            <p:ph idx="1"/>
          </p:nvPr>
        </p:nvSpPr>
        <p:spPr>
          <a:xfrm>
            <a:off x="152400" y="1268760"/>
            <a:ext cx="8839200" cy="5055840"/>
          </a:xfrm>
        </p:spPr>
        <p:txBody>
          <a:bodyPr/>
          <a:lstStyle/>
          <a:p>
            <a:r>
              <a:rPr lang="en-US" dirty="0" smtClean="0"/>
              <a:t>Is your instance running?</a:t>
            </a:r>
            <a:endParaRPr lang="en-US" dirty="0"/>
          </a:p>
          <a:p>
            <a:r>
              <a:rPr lang="en-US" dirty="0" smtClean="0"/>
              <a:t>Are you providing the correct path to your key </a:t>
            </a:r>
            <a:r>
              <a:rPr lang="en-US" dirty="0"/>
              <a:t>file?</a:t>
            </a:r>
          </a:p>
          <a:p>
            <a:r>
              <a:rPr lang="en-US" dirty="0" smtClean="0"/>
              <a:t>Is it the correct key </a:t>
            </a:r>
            <a:r>
              <a:rPr lang="en-US" dirty="0"/>
              <a:t>file? </a:t>
            </a:r>
          </a:p>
          <a:p>
            <a:r>
              <a:rPr lang="en-US" dirty="0" smtClean="0"/>
              <a:t>Have </a:t>
            </a:r>
            <a:r>
              <a:rPr lang="en-US" dirty="0"/>
              <a:t>you set the permissions for your </a:t>
            </a:r>
            <a:r>
              <a:rPr lang="en-US" dirty="0" smtClean="0"/>
              <a:t>key </a:t>
            </a:r>
            <a:r>
              <a:rPr lang="en-US" dirty="0"/>
              <a:t>file </a:t>
            </a:r>
            <a:r>
              <a:rPr lang="en-US" dirty="0" smtClean="0"/>
              <a:t>correctly? </a:t>
            </a:r>
          </a:p>
          <a:p>
            <a:r>
              <a:rPr lang="en-US" dirty="0" smtClean="0"/>
              <a:t>Did </a:t>
            </a:r>
            <a:r>
              <a:rPr lang="en-US" dirty="0"/>
              <a:t>you </a:t>
            </a:r>
            <a:r>
              <a:rPr lang="en-US" dirty="0" smtClean="0"/>
              <a:t>specify a valid </a:t>
            </a:r>
            <a:r>
              <a:rPr lang="en-US" dirty="0"/>
              <a:t>user </a:t>
            </a:r>
            <a:r>
              <a:rPr lang="en-US" dirty="0" smtClean="0"/>
              <a:t>for your AMI (e.g., </a:t>
            </a:r>
            <a:r>
              <a:rPr lang="en-US" dirty="0" err="1" smtClean="0"/>
              <a:t>ubuntu</a:t>
            </a:r>
            <a:r>
              <a:rPr lang="en-US" dirty="0" smtClean="0"/>
              <a:t>)?</a:t>
            </a:r>
            <a:endParaRPr lang="en-US" dirty="0"/>
          </a:p>
          <a:p>
            <a:r>
              <a:rPr lang="en-US" dirty="0" smtClean="0"/>
              <a:t>Did </a:t>
            </a:r>
            <a:r>
              <a:rPr lang="en-US" dirty="0"/>
              <a:t>you specify the correct IP </a:t>
            </a:r>
            <a:r>
              <a:rPr lang="en-US" dirty="0" smtClean="0"/>
              <a:t>address?</a:t>
            </a:r>
            <a:endParaRPr lang="en-US" dirty="0"/>
          </a:p>
          <a:p>
            <a:r>
              <a:rPr lang="en-US" dirty="0" smtClean="0"/>
              <a:t>Does </a:t>
            </a:r>
            <a:r>
              <a:rPr lang="en-US" dirty="0"/>
              <a:t>the Security Group </a:t>
            </a:r>
            <a:r>
              <a:rPr lang="en-US" dirty="0" smtClean="0"/>
              <a:t>for </a:t>
            </a:r>
            <a:r>
              <a:rPr lang="en-US" dirty="0"/>
              <a:t>the instance allow </a:t>
            </a:r>
            <a:r>
              <a:rPr lang="en-US" dirty="0" smtClean="0"/>
              <a:t>access for your connection protocol (e.g., SSH) and location?</a:t>
            </a:r>
            <a:endParaRPr lang="en-US" dirty="0"/>
          </a:p>
        </p:txBody>
      </p:sp>
    </p:spTree>
    <p:extLst>
      <p:ext uri="{BB962C8B-B14F-4D97-AF65-F5344CB8AC3E}">
        <p14:creationId xmlns:p14="http://schemas.microsoft.com/office/powerpoint/2010/main" val="186601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r>
              <a:rPr lang="en-US" sz="3200" dirty="0" smtClean="0"/>
              <a:t>?</a:t>
            </a:r>
            <a:endParaRPr lang="en-US" sz="3200" dirty="0"/>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smtClean="0"/>
              <a:t>Data transfer (GB): In: free or $0.01; Out: free, $0.01 or $0.02</a:t>
            </a:r>
            <a:br>
              <a:rPr lang="en-US" sz="2000" dirty="0" smtClean="0"/>
            </a:br>
            <a:r>
              <a:rPr lang="en-US" sz="2000" dirty="0" smtClean="0"/>
              <a:t>EBS storage (</a:t>
            </a:r>
            <a:r>
              <a:rPr lang="en-US" sz="2000" dirty="0"/>
              <a:t>GB/</a:t>
            </a:r>
            <a:r>
              <a:rPr lang="en-US" sz="2000" dirty="0" smtClean="0"/>
              <a:t>Month): $0.10</a:t>
            </a:r>
            <a:br>
              <a:rPr lang="en-US" sz="2000" dirty="0" smtClean="0"/>
            </a:br>
            <a:r>
              <a:rPr lang="en-US" sz="2000" dirty="0" smtClean="0"/>
              <a:t>S3 storage (GB/Month):  $0.023 standard, $0.0125 infrequent access, or $0.004 glacier</a:t>
            </a:r>
            <a:endParaRPr lang="en-US" sz="2000" dirty="0"/>
          </a:p>
        </p:txBody>
      </p:sp>
    </p:spTree>
    <p:extLst>
      <p:ext uri="{BB962C8B-B14F-4D97-AF65-F5344CB8AC3E}">
        <p14:creationId xmlns:p14="http://schemas.microsoft.com/office/powerpoint/2010/main" val="1753379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smtClean="0"/>
              <a:t>Why </a:t>
            </a:r>
            <a:r>
              <a:rPr lang="en-US" sz="3200" dirty="0"/>
              <a:t>am I still getting a monthly </a:t>
            </a:r>
            <a:r>
              <a:rPr lang="en-US" sz="3200" dirty="0" smtClean="0"/>
              <a:t>bill?</a:t>
            </a:r>
            <a:endParaRPr lang="en-US" sz="3200" dirty="0"/>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a:t>
            </a:r>
            <a:r>
              <a:rPr lang="en-US" dirty="0" smtClean="0"/>
              <a:t>cycle</a:t>
            </a:r>
          </a:p>
          <a:p>
            <a:pPr lvl="1"/>
            <a:r>
              <a:rPr lang="en-US" dirty="0"/>
              <a:t>Pricing is per instance-</a:t>
            </a:r>
            <a:r>
              <a:rPr lang="en-US" dirty="0" smtClean="0"/>
              <a:t>hour (now instance-second!) </a:t>
            </a:r>
            <a:r>
              <a:rPr lang="en-US" dirty="0"/>
              <a:t>consumed for each instance type</a:t>
            </a:r>
            <a:r>
              <a:rPr lang="en-US" dirty="0" smtClean="0"/>
              <a:t>.</a:t>
            </a:r>
          </a:p>
          <a:p>
            <a:pPr lvl="1"/>
            <a:r>
              <a:rPr lang="en-US" dirty="0" smtClean="0"/>
              <a:t>Also charges for storage, transfers, </a:t>
            </a:r>
            <a:r>
              <a:rPr lang="en-US" dirty="0" err="1" smtClean="0"/>
              <a:t>etc</a:t>
            </a:r>
            <a:endParaRPr lang="en-US" dirty="0" smtClean="0"/>
          </a:p>
          <a:p>
            <a:r>
              <a:rPr lang="en-US" dirty="0" smtClean="0"/>
              <a:t>Be aware of regions!</a:t>
            </a:r>
          </a:p>
          <a:p>
            <a:r>
              <a:rPr lang="en-US" dirty="0" smtClean="0"/>
              <a:t>Even when an instance is stopped, storage for root or other EBS volumes persist</a:t>
            </a:r>
          </a:p>
          <a:p>
            <a:r>
              <a:rPr lang="en-US" dirty="0" smtClean="0"/>
              <a:t>Creating AMIs/snapshots requires storage</a:t>
            </a:r>
          </a:p>
          <a:p>
            <a:r>
              <a:rPr lang="en-US" dirty="0" smtClean="0"/>
              <a:t>Explore the billing and cost management tools of AWS to track your spending, set warnings, </a:t>
            </a:r>
            <a:r>
              <a:rPr lang="en-US" dirty="0" err="1" smtClean="0"/>
              <a:t>etc</a:t>
            </a:r>
            <a:endParaRPr lang="en-US" dirty="0"/>
          </a:p>
        </p:txBody>
      </p:sp>
    </p:spTree>
    <p:extLst>
      <p:ext uri="{BB962C8B-B14F-4D97-AF65-F5344CB8AC3E}">
        <p14:creationId xmlns:p14="http://schemas.microsoft.com/office/powerpoint/2010/main" val="4151257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
              </a:rPr>
              <a:t>Computing</a:t>
            </a:r>
          </a:p>
          <a:p>
            <a:pPr marL="0" indent="0" algn="ctr">
              <a:buNone/>
            </a:pPr>
            <a:endParaRPr lang="en-US" dirty="0" smtClean="0">
              <a:hlinkClick r:id=""/>
            </a:endParaRPr>
          </a:p>
          <a:p>
            <a:pPr marL="0" indent="0" algn="ctr">
              <a:buNone/>
            </a:pPr>
            <a:r>
              <a:rPr lang="en-US" dirty="0" smtClean="0">
                <a:hlinkClick r:id=""/>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8966291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188595744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t>
            </a:r>
            <a:r>
              <a:rPr lang="en-US" dirty="0" smtClean="0">
                <a:ea typeface="ＭＳ Ｐゴシック" charset="0"/>
              </a:rPr>
              <a:t>a web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50360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2489139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2" name="Picture 1" descr="Screenshot 2017-11-10 11.46.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022888"/>
            <a:ext cx="8912205" cy="4782376"/>
          </a:xfrm>
          <a:prstGeom prst="rect">
            <a:avLst/>
          </a:prstGeom>
        </p:spPr>
      </p:pic>
    </p:spTree>
    <p:extLst>
      <p:ext uri="{BB962C8B-B14F-4D97-AF65-F5344CB8AC3E}">
        <p14:creationId xmlns:p14="http://schemas.microsoft.com/office/powerpoint/2010/main" val="25247421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https://workshops.signin.aws.amazon.com/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7849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7286"/>
            <a:ext cx="8839200" cy="4670227"/>
          </a:xfrm>
        </p:spPr>
      </p:pic>
      <p:sp>
        <p:nvSpPr>
          <p:cNvPr id="2" name="Title 1"/>
          <p:cNvSpPr>
            <a:spLocks noGrp="1"/>
          </p:cNvSpPr>
          <p:nvPr>
            <p:ph type="title"/>
          </p:nvPr>
        </p:nvSpPr>
        <p:spPr/>
        <p:txBody>
          <a:bodyPr/>
          <a:lstStyle/>
          <a:p>
            <a:r>
              <a:rPr lang="en-US" dirty="0"/>
              <a:t>Select "EC2" </a:t>
            </a:r>
            <a:r>
              <a:rPr lang="en-US" dirty="0" smtClean="0"/>
              <a:t>service</a:t>
            </a:r>
            <a:endParaRPr lang="en-US" dirty="0"/>
          </a:p>
        </p:txBody>
      </p:sp>
      <p:cxnSp>
        <p:nvCxnSpPr>
          <p:cNvPr id="5" name="Straight Arrow Connector 4"/>
          <p:cNvCxnSpPr/>
          <p:nvPr/>
        </p:nvCxnSpPr>
        <p:spPr>
          <a:xfrm flipH="1">
            <a:off x="2915816" y="24928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172400"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43950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smtClean="0">
                <a:solidFill>
                  <a:schemeClr val="bg1"/>
                </a:solidFill>
                <a:latin typeface="Calibri" charset="0"/>
                <a:cs typeface="Segoe UI" charset="0"/>
              </a:rPr>
              <a:t>RNA-Seq Module 0</a:t>
            </a:r>
          </a:p>
          <a:p>
            <a:pPr algn="r" eaLnBrk="1" hangingPunct="1"/>
            <a:r>
              <a:rPr lang="en-US" dirty="0" smtClean="0">
                <a:solidFill>
                  <a:schemeClr val="bg1"/>
                </a:solidFill>
                <a:latin typeface="Calibri" charset="0"/>
                <a:cs typeface="Segoe UI" charset="0"/>
              </a:rPr>
              <a:t>Introduction </a:t>
            </a:r>
            <a:r>
              <a:rPr lang="en-US" dirty="0">
                <a:solidFill>
                  <a:schemeClr val="bg1"/>
                </a:solidFill>
                <a:latin typeface="Calibri" charset="0"/>
                <a:cs typeface="Segoe UI" charset="0"/>
              </a:rPr>
              <a:t>to </a:t>
            </a:r>
            <a:r>
              <a:rPr lang="en-US" dirty="0" smtClean="0">
                <a:solidFill>
                  <a:schemeClr val="bg1"/>
                </a:solidFill>
                <a:latin typeface="Calibri" charset="0"/>
                <a:cs typeface="Segoe UI" charset="0"/>
              </a:rPr>
              <a:t>Cloud </a:t>
            </a:r>
            <a:r>
              <a:rPr lang="en-US" dirty="0">
                <a:solidFill>
                  <a:schemeClr val="bg1"/>
                </a:solidFill>
                <a:latin typeface="Calibri" charset="0"/>
                <a:cs typeface="Segoe UI" charset="0"/>
              </a:rPr>
              <a:t>C</a:t>
            </a:r>
            <a:r>
              <a:rPr lang="en-US" dirty="0" smtClean="0">
                <a:solidFill>
                  <a:schemeClr val="bg1"/>
                </a:solidFill>
                <a:latin typeface="Calibri" charset="0"/>
                <a:cs typeface="Segoe UI" charset="0"/>
              </a:rPr>
              <a:t>omputing</a:t>
            </a:r>
            <a:endParaRPr lang="en-US"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and Obi Griffith </a:t>
            </a:r>
            <a:br>
              <a:rPr lang="en-US" sz="1600" dirty="0" smtClean="0">
                <a:latin typeface="Calibri"/>
                <a:ea typeface="+mj-ea"/>
                <a:cs typeface="Calibri"/>
              </a:rPr>
            </a:br>
            <a:r>
              <a:rPr lang="en-US" sz="1600" dirty="0" smtClean="0">
                <a:latin typeface="Calibri"/>
                <a:ea typeface="+mj-ea"/>
                <a:cs typeface="Calibri"/>
              </a:rPr>
              <a:t>Modification of slides from Francis Ouellette</a:t>
            </a:r>
          </a:p>
          <a:p>
            <a:pPr fontAlgn="auto">
              <a:spcAft>
                <a:spcPts val="0"/>
              </a:spcAft>
              <a:defRPr/>
            </a:pPr>
            <a:r>
              <a:rPr lang="en-US" sz="1600" dirty="0">
                <a:ln w="1270">
                  <a:solidFill>
                    <a:schemeClr val="tx1">
                      <a:alpha val="38000"/>
                    </a:schemeClr>
                  </a:solidFill>
                </a:ln>
                <a:latin typeface="Calibri"/>
                <a:cs typeface="Calibri"/>
              </a:rPr>
              <a:t>Informatics for RNA-seq Analysis</a:t>
            </a:r>
            <a:br>
              <a:rPr lang="en-US" sz="1600" dirty="0">
                <a:ln w="1270">
                  <a:solidFill>
                    <a:schemeClr val="tx1">
                      <a:alpha val="38000"/>
                    </a:schemeClr>
                  </a:solidFill>
                </a:ln>
                <a:latin typeface="Calibri"/>
                <a:cs typeface="Calibri"/>
              </a:rPr>
            </a:br>
            <a:r>
              <a:rPr lang="en-US" sz="1400" dirty="0" smtClean="0">
                <a:ln w="1270">
                  <a:solidFill>
                    <a:schemeClr val="tx1">
                      <a:alpha val="38000"/>
                    </a:schemeClr>
                  </a:solidFill>
                </a:ln>
                <a:latin typeface="Calibri"/>
                <a:cs typeface="Calibri"/>
              </a:rPr>
              <a:t>May 28-30, 2018</a:t>
            </a:r>
            <a:endParaRPr lang="en-US" sz="1400" dirty="0">
              <a:ln w="1270">
                <a:solidFill>
                  <a:schemeClr val="tx1">
                    <a:alpha val="38000"/>
                  </a:schemeClr>
                </a:solidFill>
              </a:ln>
              <a:latin typeface="Calibri"/>
              <a:cs typeface="Calibri"/>
            </a:endParaRPr>
          </a:p>
        </p:txBody>
      </p:sp>
      <p:pic>
        <p:nvPicPr>
          <p:cNvPr id="7"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3761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2017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smtClean="0"/>
              <a:t>cshl_seqtec_2017_v1” (</a:t>
            </a:r>
            <a:r>
              <a:rPr lang="en-US" dirty="0" smtClean="0"/>
              <a:t>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77336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 </a:t>
            </a:r>
            <a:r>
              <a:rPr lang="en-US" dirty="0"/>
              <a:t>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2600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7512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a:t>
            </a:r>
            <a:r>
              <a:rPr lang="en-US" sz="2400" dirty="0" smtClean="0"/>
              <a:t>(250GB</a:t>
            </a:r>
            <a:r>
              <a:rPr lang="en-US" sz="2400" dirty="0"/>
              <a:t>)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4018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smtClean="0"/>
              <a:t>Important: Don’t forget to name your instance!</a:t>
            </a:r>
          </a:p>
          <a:p>
            <a:pPr algn="ctr"/>
            <a:r>
              <a:rPr lang="en-US" sz="2800" dirty="0" smtClean="0"/>
              <a:t>(</a:t>
            </a:r>
            <a:r>
              <a:rPr lang="en-US" sz="2800" dirty="0" err="1" smtClean="0"/>
              <a:t>FirstnameLastname</a:t>
            </a:r>
            <a:r>
              <a:rPr lang="en-US" sz="2800" dirty="0" smtClean="0"/>
              <a:t>)</a:t>
            </a:r>
            <a:endParaRPr lang="en-US" sz="2800"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2123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40031"/>
            <a:ext cx="8839200" cy="4644737"/>
          </a:xfrm>
        </p:spPr>
      </p:pic>
      <p:sp>
        <p:nvSpPr>
          <p:cNvPr id="2" name="Title 1"/>
          <p:cNvSpPr>
            <a:spLocks noGrp="1"/>
          </p:cNvSpPr>
          <p:nvPr>
            <p:ph type="title"/>
          </p:nvPr>
        </p:nvSpPr>
        <p:spPr/>
        <p:txBody>
          <a:bodyPr/>
          <a:lstStyle/>
          <a:p>
            <a:r>
              <a:rPr lang="en-US" sz="2400" dirty="0"/>
              <a:t>Select an Existing Security Group, choose "</a:t>
            </a:r>
            <a:r>
              <a:rPr lang="en-US" sz="2400" dirty="0" smtClean="0"/>
              <a:t>SSH_HTTP". </a:t>
            </a:r>
            <a:r>
              <a:rPr lang="en-US" sz="2400" dirty="0"/>
              <a:t>Then hit "Review and Launch". </a:t>
            </a:r>
          </a:p>
        </p:txBody>
      </p:sp>
      <p:cxnSp>
        <p:nvCxnSpPr>
          <p:cNvPr id="5" name="Straight Arrow Connector 4"/>
          <p:cNvCxnSpPr/>
          <p:nvPr/>
        </p:nvCxnSpPr>
        <p:spPr>
          <a:xfrm flipH="1">
            <a:off x="2915816"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364088"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100392" y="6021288"/>
            <a:ext cx="891208" cy="2309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5767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047097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1305"/>
            <a:ext cx="8839200" cy="4682190"/>
          </a:xfrm>
        </p:spPr>
      </p:pic>
      <p:sp>
        <p:nvSpPr>
          <p:cNvPr id="2" name="Title 1"/>
          <p:cNvSpPr>
            <a:spLocks noGrp="1"/>
          </p:cNvSpPr>
          <p:nvPr>
            <p:ph type="title"/>
          </p:nvPr>
        </p:nvSpPr>
        <p:spPr/>
        <p:txBody>
          <a:bodyPr/>
          <a:lstStyle/>
          <a:p>
            <a:r>
              <a:rPr lang="en-US" dirty="0"/>
              <a:t>Choose an existing key pair: </a:t>
            </a:r>
            <a:r>
              <a:rPr lang="en-US" dirty="0" smtClean="0"/>
              <a:t>”cshl_2017" </a:t>
            </a:r>
            <a:r>
              <a:rPr lang="en-US" dirty="0"/>
              <a:t>and then Launch.</a:t>
            </a:r>
          </a:p>
        </p:txBody>
      </p:sp>
      <p:cxnSp>
        <p:nvCxnSpPr>
          <p:cNvPr id="5" name="Straight Arrow Connector 4"/>
          <p:cNvCxnSpPr/>
          <p:nvPr/>
        </p:nvCxnSpPr>
        <p:spPr>
          <a:xfrm flipH="1">
            <a:off x="471601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64089" y="4797152"/>
            <a:ext cx="792088" cy="261847"/>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4408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2347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52400" y="-26988"/>
            <a:ext cx="8839200" cy="1143001"/>
          </a:xfrm>
        </p:spPr>
        <p:txBody>
          <a:bodyPr/>
          <a:lstStyle/>
          <a:p>
            <a:r>
              <a:rPr lang="en-US">
                <a:latin typeface="Calibri" charset="0"/>
                <a:ea typeface="ＭＳ Ｐゴシック" charset="0"/>
              </a:rPr>
              <a:t>Learning objectives of the course</a:t>
            </a:r>
          </a:p>
        </p:txBody>
      </p:sp>
      <p:sp>
        <p:nvSpPr>
          <p:cNvPr id="3" name="Content Placeholder 2"/>
          <p:cNvSpPr>
            <a:spLocks noGrp="1"/>
          </p:cNvSpPr>
          <p:nvPr>
            <p:ph idx="1"/>
          </p:nvPr>
        </p:nvSpPr>
        <p:spPr>
          <a:xfrm>
            <a:off x="152400" y="1584920"/>
            <a:ext cx="8839200" cy="4724400"/>
          </a:xfrm>
        </p:spPr>
        <p:txBody>
          <a:bodyPr>
            <a:normAutofit fontScale="92500" lnSpcReduction="20000"/>
          </a:bodyPr>
          <a:lstStyle/>
          <a:p>
            <a:pPr>
              <a:defRPr/>
            </a:pPr>
            <a:r>
              <a:rPr lang="en-US" b="1" dirty="0" smtClean="0"/>
              <a:t>Module 0: Introduction to Cloud Computing</a:t>
            </a:r>
          </a:p>
          <a:p>
            <a:pPr>
              <a:defRPr/>
            </a:pPr>
            <a:r>
              <a:rPr lang="en-US" dirty="0" smtClean="0"/>
              <a:t>Module </a:t>
            </a:r>
            <a:r>
              <a:rPr lang="en-US" dirty="0" smtClean="0"/>
              <a:t>1: </a:t>
            </a:r>
            <a:r>
              <a:rPr lang="en-US" dirty="0"/>
              <a:t>Introduction to RNA </a:t>
            </a:r>
            <a:r>
              <a:rPr lang="en-US" dirty="0" smtClean="0"/>
              <a:t>Sequencing</a:t>
            </a:r>
            <a:endParaRPr lang="en-US" dirty="0"/>
          </a:p>
          <a:p>
            <a:pPr>
              <a:defRPr/>
            </a:pPr>
            <a:r>
              <a:rPr lang="en-US" dirty="0"/>
              <a:t>Module </a:t>
            </a:r>
            <a:r>
              <a:rPr lang="en-US" dirty="0" smtClean="0"/>
              <a:t>2: </a:t>
            </a:r>
            <a:r>
              <a:rPr lang="en-US" dirty="0"/>
              <a:t>A</a:t>
            </a:r>
            <a:r>
              <a:rPr lang="en-US" dirty="0" smtClean="0"/>
              <a:t>lignment </a:t>
            </a:r>
            <a:r>
              <a:rPr lang="en-US" dirty="0"/>
              <a:t>and </a:t>
            </a:r>
            <a:r>
              <a:rPr lang="en-US" dirty="0" smtClean="0"/>
              <a:t>Visualization</a:t>
            </a:r>
            <a:endParaRPr lang="en-US" dirty="0"/>
          </a:p>
          <a:p>
            <a:pPr>
              <a:defRPr/>
            </a:pPr>
            <a:r>
              <a:rPr lang="en-US" dirty="0"/>
              <a:t>Module </a:t>
            </a:r>
            <a:r>
              <a:rPr lang="en-US" dirty="0" smtClean="0"/>
              <a:t>3: </a:t>
            </a:r>
            <a:r>
              <a:rPr lang="en-US" dirty="0"/>
              <a:t>Expression and Differential </a:t>
            </a:r>
            <a:r>
              <a:rPr lang="en-US" dirty="0" smtClean="0"/>
              <a:t>Expression</a:t>
            </a:r>
          </a:p>
          <a:p>
            <a:pPr>
              <a:defRPr/>
            </a:pPr>
            <a:r>
              <a:rPr lang="en-US" dirty="0" smtClean="0"/>
              <a:t>Module 4: Alignment Free Expression Estimation</a:t>
            </a:r>
            <a:endParaRPr lang="en-US" dirty="0"/>
          </a:p>
          <a:p>
            <a:pPr>
              <a:defRPr/>
            </a:pPr>
            <a:r>
              <a:rPr lang="en-US" dirty="0"/>
              <a:t>Module 5</a:t>
            </a:r>
            <a:r>
              <a:rPr lang="en-US" dirty="0" smtClean="0"/>
              <a:t>: </a:t>
            </a:r>
            <a:r>
              <a:rPr lang="en-US" dirty="0"/>
              <a:t>Isoform </a:t>
            </a:r>
            <a:r>
              <a:rPr lang="en-US" dirty="0" smtClean="0"/>
              <a:t>Discovery </a:t>
            </a:r>
            <a:r>
              <a:rPr lang="en-US" dirty="0"/>
              <a:t>and </a:t>
            </a:r>
            <a:r>
              <a:rPr lang="en-US" dirty="0" smtClean="0"/>
              <a:t>Alternative </a:t>
            </a:r>
            <a:r>
              <a:rPr lang="en-US" dirty="0"/>
              <a:t>E</a:t>
            </a:r>
            <a:r>
              <a:rPr lang="en-US" dirty="0" smtClean="0"/>
              <a:t>xpression</a:t>
            </a:r>
            <a:endParaRPr lang="en-US" dirty="0"/>
          </a:p>
          <a:p>
            <a:pPr marL="0" indent="0">
              <a:buFont typeface="Arial" charset="0"/>
              <a:buNone/>
              <a:defRPr/>
            </a:pPr>
            <a:endParaRPr lang="en-US" dirty="0"/>
          </a:p>
          <a:p>
            <a:pPr>
              <a:defRPr/>
            </a:pPr>
            <a:r>
              <a:rPr lang="en-US" dirty="0" smtClean="0"/>
              <a:t>Tutorials</a:t>
            </a:r>
          </a:p>
          <a:p>
            <a:pPr lvl="1">
              <a:defRPr/>
            </a:pPr>
            <a:r>
              <a:rPr lang="en-US" dirty="0" smtClean="0">
                <a:latin typeface="Calibri" charset="0"/>
                <a:ea typeface="ＭＳ Ｐゴシック" charset="0"/>
              </a:rPr>
              <a:t>Provide </a:t>
            </a:r>
            <a:r>
              <a:rPr lang="en-US" dirty="0">
                <a:latin typeface="Calibri" charset="0"/>
                <a:ea typeface="ＭＳ Ｐゴシック" charset="0"/>
              </a:rPr>
              <a:t>a working example of an RNA-</a:t>
            </a:r>
            <a:r>
              <a:rPr lang="en-US" dirty="0" err="1">
                <a:latin typeface="Calibri" charset="0"/>
                <a:ea typeface="ＭＳ Ｐゴシック" charset="0"/>
              </a:rPr>
              <a:t>seq</a:t>
            </a:r>
            <a:r>
              <a:rPr lang="en-US" dirty="0">
                <a:latin typeface="Calibri" charset="0"/>
                <a:ea typeface="ＭＳ Ｐゴシック" charset="0"/>
              </a:rPr>
              <a:t> analysis </a:t>
            </a:r>
            <a:r>
              <a:rPr lang="en-US" dirty="0" smtClean="0">
                <a:latin typeface="Calibri" charset="0"/>
                <a:ea typeface="ＭＳ Ｐゴシック" charset="0"/>
              </a:rPr>
              <a:t>pipeline</a:t>
            </a:r>
          </a:p>
          <a:p>
            <a:pPr lvl="1">
              <a:defRPr/>
            </a:pPr>
            <a:r>
              <a:rPr lang="en-US" dirty="0">
                <a:latin typeface="Calibri" charset="0"/>
                <a:ea typeface="ＭＳ Ｐゴシック" charset="0"/>
              </a:rPr>
              <a:t>Run in a </a:t>
            </a:r>
            <a:r>
              <a:rPr lang="ja-JP" altLang="en-US" dirty="0">
                <a:latin typeface="Calibri" charset="0"/>
                <a:ea typeface="ＭＳ Ｐゴシック" charset="0"/>
              </a:rPr>
              <a:t>‘</a:t>
            </a:r>
            <a:r>
              <a:rPr lang="en-US" altLang="ja-JP" dirty="0">
                <a:latin typeface="Calibri" charset="0"/>
                <a:ea typeface="ＭＳ Ｐゴシック" charset="0"/>
              </a:rPr>
              <a:t>reasonable</a:t>
            </a:r>
            <a:r>
              <a:rPr lang="ja-JP" altLang="en-US" dirty="0">
                <a:latin typeface="Calibri" charset="0"/>
                <a:ea typeface="ＭＳ Ｐゴシック" charset="0"/>
              </a:rPr>
              <a:t>’</a:t>
            </a:r>
            <a:r>
              <a:rPr lang="en-US" altLang="ja-JP" dirty="0">
                <a:latin typeface="Calibri" charset="0"/>
                <a:ea typeface="ＭＳ Ｐゴシック" charset="0"/>
              </a:rPr>
              <a:t> amount of time with modest computer </a:t>
            </a:r>
            <a:r>
              <a:rPr lang="en-US" altLang="ja-JP" dirty="0" smtClean="0">
                <a:latin typeface="Calibri" charset="0"/>
                <a:ea typeface="ＭＳ Ｐゴシック" charset="0"/>
              </a:rPr>
              <a:t>resources</a:t>
            </a:r>
          </a:p>
          <a:p>
            <a:pPr lvl="1">
              <a:defRPr/>
            </a:pPr>
            <a:r>
              <a:rPr lang="en-US" dirty="0">
                <a:latin typeface="Calibri" charset="0"/>
                <a:ea typeface="ＭＳ Ｐゴシック" charset="0"/>
              </a:rPr>
              <a:t>Self contained, self explanatory, </a:t>
            </a:r>
            <a:r>
              <a:rPr lang="en-US" dirty="0" smtClean="0">
                <a:latin typeface="Calibri" charset="0"/>
                <a:ea typeface="ＭＳ Ｐゴシック" charset="0"/>
              </a:rPr>
              <a:t>portable</a:t>
            </a:r>
            <a:endParaRPr lang="en-US" dirty="0">
              <a:latin typeface="Calibri" charset="0"/>
              <a:ea typeface="ＭＳ Ｐゴシック" charset="0"/>
            </a:endParaRPr>
          </a:p>
        </p:txBody>
      </p:sp>
    </p:spTree>
    <p:extLst>
      <p:ext uri="{BB962C8B-B14F-4D97-AF65-F5344CB8AC3E}">
        <p14:creationId xmlns:p14="http://schemas.microsoft.com/office/powerpoint/2010/main" val="255651069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Find YOUR instance, select it, and then hit connect for instructions on how to connect (It may take some time for your instance to be ready)</a:t>
            </a:r>
            <a:endParaRPr lang="en-US" sz="32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866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Public DNS/IP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241838883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3571147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99010733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smtClean="0"/>
              <a:t>mkdir</a:t>
            </a:r>
            <a:r>
              <a:rPr lang="en-US" dirty="0" smtClean="0"/>
              <a:t> </a:t>
            </a:r>
            <a:r>
              <a:rPr lang="en-US" dirty="0" err="1" smtClean="0"/>
              <a:t>cshl</a:t>
            </a:r>
            <a:endParaRPr lang="en-US" dirty="0" smtClean="0"/>
          </a:p>
          <a:p>
            <a:r>
              <a:rPr lang="en-US" dirty="0" smtClean="0"/>
              <a:t>cd </a:t>
            </a:r>
            <a:r>
              <a:rPr lang="en-US" dirty="0" err="1" smtClean="0"/>
              <a:t>cshl</a:t>
            </a:r>
            <a:endParaRPr lang="en-US" dirty="0"/>
          </a:p>
        </p:txBody>
      </p:sp>
    </p:spTree>
    <p:extLst>
      <p:ext uri="{BB962C8B-B14F-4D97-AF65-F5344CB8AC3E}">
        <p14:creationId xmlns:p14="http://schemas.microsoft.com/office/powerpoint/2010/main" val="181268572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lstStyle/>
          <a:p>
            <a:r>
              <a:rPr lang="en-US" dirty="0" smtClean="0"/>
              <a:t>Use ‘</a:t>
            </a:r>
            <a:r>
              <a:rPr lang="en-US" dirty="0" err="1" smtClean="0"/>
              <a:t>wget</a:t>
            </a:r>
            <a:r>
              <a:rPr lang="en-US" dirty="0" smtClean="0"/>
              <a:t>’ at command line to download </a:t>
            </a:r>
            <a:r>
              <a:rPr lang="en-US" dirty="0" err="1" smtClean="0"/>
              <a:t>pem</a:t>
            </a:r>
            <a:r>
              <a:rPr lang="en-US" dirty="0" smtClean="0"/>
              <a:t> file</a:t>
            </a:r>
            <a:endParaRPr lang="en-US" dirty="0"/>
          </a:p>
        </p:txBody>
      </p:sp>
      <p:pic>
        <p:nvPicPr>
          <p:cNvPr id="3" name="Picture 2" descr="Screenshot 2017-11-10 11.29.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87" y="2492896"/>
            <a:ext cx="8709514" cy="1841514"/>
          </a:xfrm>
          <a:prstGeom prst="rect">
            <a:avLst/>
          </a:prstGeom>
        </p:spPr>
      </p:pic>
      <p:sp>
        <p:nvSpPr>
          <p:cNvPr id="4" name="TextBox 3"/>
          <p:cNvSpPr txBox="1"/>
          <p:nvPr/>
        </p:nvSpPr>
        <p:spPr>
          <a:xfrm>
            <a:off x="179512" y="4830251"/>
            <a:ext cx="8712968" cy="830997"/>
          </a:xfrm>
          <a:prstGeom prst="rect">
            <a:avLst/>
          </a:prstGeom>
          <a:noFill/>
        </p:spPr>
        <p:txBody>
          <a:bodyPr wrap="square" rtlCol="0">
            <a:spAutoFit/>
          </a:bodyPr>
          <a:lstStyle/>
          <a:p>
            <a:r>
              <a:rPr lang="en-US" dirty="0" smtClean="0"/>
              <a:t>cd ~/</a:t>
            </a:r>
            <a:r>
              <a:rPr lang="en-US" dirty="0" err="1" smtClean="0"/>
              <a:t>cshl</a:t>
            </a:r>
            <a:endParaRPr lang="en-US" dirty="0" smtClean="0"/>
          </a:p>
          <a:p>
            <a:r>
              <a:rPr lang="en-US" dirty="0" err="1"/>
              <a:t>w</a:t>
            </a:r>
            <a:r>
              <a:rPr lang="en-US" dirty="0" err="1" smtClean="0"/>
              <a:t>get</a:t>
            </a:r>
            <a:r>
              <a:rPr lang="en-US" dirty="0" smtClean="0"/>
              <a:t> </a:t>
            </a:r>
            <a:r>
              <a:rPr lang="en-US" dirty="0" err="1" smtClean="0"/>
              <a:t>genomedata.org</a:t>
            </a:r>
            <a:r>
              <a:rPr lang="en-US" dirty="0"/>
              <a:t>/</a:t>
            </a:r>
            <a:r>
              <a:rPr lang="en-US" dirty="0" err="1"/>
              <a:t>seq</a:t>
            </a:r>
            <a:r>
              <a:rPr lang="en-US" dirty="0"/>
              <a:t>-</a:t>
            </a:r>
            <a:r>
              <a:rPr lang="en-US" dirty="0" err="1"/>
              <a:t>tec</a:t>
            </a:r>
            <a:r>
              <a:rPr lang="en-US" dirty="0"/>
              <a:t>-workshop/cshl_2017.pem</a:t>
            </a:r>
          </a:p>
        </p:txBody>
      </p:sp>
    </p:spTree>
    <p:extLst>
      <p:ext uri="{BB962C8B-B14F-4D97-AF65-F5344CB8AC3E}">
        <p14:creationId xmlns:p14="http://schemas.microsoft.com/office/powerpoint/2010/main" val="75518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512912"/>
            <a:ext cx="8839200" cy="4724400"/>
          </a:xfrm>
        </p:spPr>
      </p:pic>
      <p:sp>
        <p:nvSpPr>
          <p:cNvPr id="2" name="TextBox 1"/>
          <p:cNvSpPr txBox="1"/>
          <p:nvPr/>
        </p:nvSpPr>
        <p:spPr>
          <a:xfrm>
            <a:off x="1547664" y="836712"/>
            <a:ext cx="2768156" cy="461665"/>
          </a:xfrm>
          <a:prstGeom prst="rect">
            <a:avLst/>
          </a:prstGeom>
          <a:noFill/>
        </p:spPr>
        <p:txBody>
          <a:bodyPr wrap="none" rtlCol="0">
            <a:spAutoFit/>
          </a:bodyPr>
          <a:lstStyle/>
          <a:p>
            <a:r>
              <a:rPr lang="en-US" dirty="0" smtClean="0"/>
              <a:t>cat cshl_2017.pem</a:t>
            </a:r>
            <a:endParaRPr lang="en-US" dirty="0"/>
          </a:p>
        </p:txBody>
      </p:sp>
    </p:spTree>
    <p:extLst>
      <p:ext uri="{BB962C8B-B14F-4D97-AF65-F5344CB8AC3E}">
        <p14:creationId xmlns:p14="http://schemas.microsoft.com/office/powerpoint/2010/main" val="11373934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smtClean="0"/>
              <a:t>cshl_2017.pem</a:t>
            </a:r>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261750690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smtClean="0"/>
              <a:t>cd ~/</a:t>
            </a:r>
            <a:r>
              <a:rPr lang="en-CA" dirty="0" err="1" smtClean="0"/>
              <a:t>cshl</a:t>
            </a:r>
            <a:endParaRPr lang="en-CA" dirty="0" smtClean="0"/>
          </a:p>
          <a:p>
            <a:pPr>
              <a:buClrTx/>
              <a:buFontTx/>
              <a:buNone/>
              <a:defRPr/>
            </a:pPr>
            <a:r>
              <a:rPr lang="en-CA" dirty="0" err="1" smtClean="0"/>
              <a:t>chmod</a:t>
            </a:r>
            <a:r>
              <a:rPr lang="en-CA" dirty="0" smtClean="0"/>
              <a:t> 400 cshl_2017.pem</a:t>
            </a:r>
          </a:p>
          <a:p>
            <a:pPr>
              <a:buClrTx/>
              <a:buFontTx/>
              <a:buNone/>
              <a:defRPr/>
            </a:pPr>
            <a:r>
              <a:rPr lang="en-CA" dirty="0" err="1"/>
              <a:t>s</a:t>
            </a:r>
            <a:r>
              <a:rPr lang="en-CA" dirty="0" err="1" smtClean="0"/>
              <a:t>sh</a:t>
            </a:r>
            <a:r>
              <a:rPr lang="en-CA" dirty="0" smtClean="0"/>
              <a:t> </a:t>
            </a:r>
            <a:r>
              <a:rPr lang="en-CA" dirty="0"/>
              <a:t>-</a:t>
            </a:r>
            <a:r>
              <a:rPr lang="en-CA" dirty="0" err="1" smtClean="0"/>
              <a:t>i</a:t>
            </a:r>
            <a:r>
              <a:rPr lang="en-CA" dirty="0" smtClean="0"/>
              <a:t> cshl_2017.pem </a:t>
            </a:r>
            <a:r>
              <a:rPr lang="en-CA" dirty="0" err="1" smtClean="0"/>
              <a:t>ubuntu</a:t>
            </a:r>
            <a:r>
              <a:rPr lang="en-CA" dirty="0" smtClean="0"/>
              <a:t>@[YOUR PUBLIC IP]</a:t>
            </a:r>
          </a:p>
        </p:txBody>
      </p:sp>
    </p:spTree>
    <p:extLst>
      <p:ext uri="{BB962C8B-B14F-4D97-AF65-F5344CB8AC3E}">
        <p14:creationId xmlns:p14="http://schemas.microsoft.com/office/powerpoint/2010/main" val="11093286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a:t>
            </a:r>
            <a:r>
              <a:rPr lang="en-US" dirty="0" smtClean="0"/>
              <a:t>/[YOUR PUBLIC DNS OR IP]/</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66601132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92030391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26661837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75422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333630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a:t>
            </a:r>
            <a:r>
              <a:rPr lang="en-US" sz="2000" dirty="0" smtClean="0"/>
              <a:t>hen </a:t>
            </a:r>
            <a:r>
              <a:rPr lang="en-US" sz="2000" dirty="0"/>
              <a:t>you </a:t>
            </a:r>
            <a:r>
              <a:rPr lang="en-US" sz="2000" dirty="0" smtClean="0"/>
              <a:t>restart </a:t>
            </a:r>
            <a:r>
              <a:rPr lang="en-US" sz="2000" dirty="0"/>
              <a:t>your instance you will need to find your </a:t>
            </a:r>
            <a:r>
              <a:rPr lang="en-US" sz="2000" dirty="0" smtClean="0"/>
              <a:t>new Public DNS or IP address. Select your instance and “Connect” or look in Description tab. Then go back to instructions for “Logging into your instance”</a:t>
            </a:r>
            <a:endParaRPr lang="en-US" sz="20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3091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299914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4045301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smtClean="0">
                <a:ea typeface="ＭＳ Ｐゴシック" charset="0"/>
              </a:rPr>
              <a:t>We </a:t>
            </a:r>
            <a:r>
              <a:rPr lang="en-US" dirty="0">
                <a:ea typeface="ＭＳ Ｐゴシック" charset="0"/>
              </a:rPr>
              <a:t>hit the $1000 </a:t>
            </a:r>
            <a:r>
              <a:rPr lang="en-US" dirty="0" smtClean="0">
                <a:ea typeface="ＭＳ Ｐゴシック" charset="0"/>
              </a:rPr>
              <a:t>genome* in ~2016</a:t>
            </a:r>
          </a:p>
          <a:p>
            <a:pPr marL="857250" lvl="1" indent="-457200" eaLnBrk="1"/>
            <a:r>
              <a:rPr lang="en-US" dirty="0" smtClean="0">
                <a:ea typeface="ＭＳ Ｐゴシック" charset="0"/>
              </a:rPr>
              <a:t>Need </a:t>
            </a:r>
            <a:r>
              <a:rPr lang="en-US" dirty="0">
                <a:ea typeface="ＭＳ Ｐゴシック" charset="0"/>
              </a:rPr>
              <a:t>to think about the $100 </a:t>
            </a:r>
            <a:r>
              <a:rPr lang="en-US" dirty="0" smtClean="0">
                <a:ea typeface="ＭＳ Ｐゴシック" charset="0"/>
              </a:rPr>
              <a:t>genome </a:t>
            </a:r>
            <a:endParaRPr lang="en-US" dirty="0">
              <a:ea typeface="ＭＳ Ｐゴシック" charset="0"/>
            </a:endParaRP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40394067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2729742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Microsoft Azure</a:t>
            </a:r>
          </a:p>
          <a:p>
            <a:pPr lvl="1"/>
            <a:r>
              <a:rPr lang="en-US" dirty="0" smtClean="0">
                <a:hlinkClick r:id="rId5"/>
              </a:rPr>
              <a:t>https</a:t>
            </a:r>
            <a:r>
              <a:rPr lang="en-US" dirty="0">
                <a:hlinkClick r:id="rId5"/>
              </a:rPr>
              <a:t>://azure.microsoft.com/en-us</a:t>
            </a:r>
            <a:r>
              <a:rPr lang="en-US" dirty="0" smtClean="0">
                <a:hlinkClick r:id="rId5"/>
              </a:rPr>
              <a:t>/</a:t>
            </a:r>
            <a:endParaRPr lang="en-US" dirty="0" smtClean="0"/>
          </a:p>
          <a:p>
            <a:r>
              <a:rPr lang="en-US" dirty="0" smtClean="0"/>
              <a:t>More</a:t>
            </a:r>
            <a:r>
              <a:rPr lang="is-IS" dirty="0" smtClean="0"/>
              <a:t>…</a:t>
            </a:r>
            <a:endParaRPr lang="en-US" dirty="0" smtClean="0"/>
          </a:p>
        </p:txBody>
      </p:sp>
    </p:spTree>
    <p:extLst>
      <p:ext uri="{BB962C8B-B14F-4D97-AF65-F5344CB8AC3E}">
        <p14:creationId xmlns:p14="http://schemas.microsoft.com/office/powerpoint/2010/main" val="42648433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9928</TotalTime>
  <Words>2610</Words>
  <Application>Microsoft Macintosh PowerPoint</Application>
  <PresentationFormat>On-screen Show (4:3)</PresentationFormat>
  <Paragraphs>261</Paragraphs>
  <Slides>55</Slides>
  <Notes>6</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Canadian Bioinformatics Workshops</vt:lpstr>
      <vt:lpstr>PowerPoint Presentation</vt:lpstr>
      <vt:lpstr>PowerPoint Presentation</vt:lpstr>
      <vt:lpstr>Learning objectives of the course</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2017 AMI in the Community AMIs</vt:lpstr>
      <vt:lpstr>Choose “m4.2xlarge”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“Name=ObiGriffith”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”cshl_2017"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Use ‘wget’ at command line to download pem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Malachi Griffith</cp:lastModifiedBy>
  <cp:revision>673</cp:revision>
  <dcterms:created xsi:type="dcterms:W3CDTF">2010-04-21T18:53:51Z</dcterms:created>
  <dcterms:modified xsi:type="dcterms:W3CDTF">2018-05-22T22:48:16Z</dcterms:modified>
</cp:coreProperties>
</file>